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256" r:id="rId2"/>
    <p:sldId id="268" r:id="rId3"/>
    <p:sldId id="269" r:id="rId4"/>
    <p:sldId id="451" r:id="rId5"/>
    <p:sldId id="447" r:id="rId6"/>
    <p:sldId id="519" r:id="rId7"/>
    <p:sldId id="449" r:id="rId8"/>
    <p:sldId id="452" r:id="rId9"/>
    <p:sldId id="393" r:id="rId10"/>
    <p:sldId id="291" r:id="rId11"/>
    <p:sldId id="386" r:id="rId12"/>
    <p:sldId id="387" r:id="rId13"/>
    <p:sldId id="388" r:id="rId14"/>
    <p:sldId id="293" r:id="rId15"/>
    <p:sldId id="295" r:id="rId16"/>
    <p:sldId id="389" r:id="rId17"/>
    <p:sldId id="505" r:id="rId18"/>
    <p:sldId id="506" r:id="rId19"/>
    <p:sldId id="507" r:id="rId20"/>
    <p:sldId id="480" r:id="rId21"/>
    <p:sldId id="508" r:id="rId22"/>
    <p:sldId id="509" r:id="rId23"/>
    <p:sldId id="510" r:id="rId24"/>
    <p:sldId id="511" r:id="rId25"/>
    <p:sldId id="512" r:id="rId26"/>
    <p:sldId id="513" r:id="rId27"/>
    <p:sldId id="490" r:id="rId28"/>
    <p:sldId id="491" r:id="rId29"/>
    <p:sldId id="514" r:id="rId30"/>
    <p:sldId id="469" r:id="rId31"/>
    <p:sldId id="390" r:id="rId32"/>
    <p:sldId id="457" r:id="rId33"/>
    <p:sldId id="520" r:id="rId34"/>
    <p:sldId id="426" r:id="rId35"/>
    <p:sldId id="503" r:id="rId36"/>
    <p:sldId id="504" r:id="rId37"/>
    <p:sldId id="427" r:id="rId38"/>
    <p:sldId id="488" r:id="rId39"/>
    <p:sldId id="392" r:id="rId40"/>
    <p:sldId id="515" r:id="rId41"/>
    <p:sldId id="516" r:id="rId42"/>
    <p:sldId id="499" r:id="rId43"/>
    <p:sldId id="498" r:id="rId44"/>
    <p:sldId id="496" r:id="rId45"/>
    <p:sldId id="472" r:id="rId46"/>
    <p:sldId id="518" r:id="rId47"/>
    <p:sldId id="517" r:id="rId48"/>
    <p:sldId id="500" r:id="rId49"/>
    <p:sldId id="482" r:id="rId50"/>
    <p:sldId id="484" r:id="rId51"/>
    <p:sldId id="483" r:id="rId52"/>
    <p:sldId id="305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  <a:srgbClr val="009051"/>
    <a:srgbClr val="76D6FF"/>
    <a:srgbClr val="FF40FF"/>
    <a:srgbClr val="7A81FF"/>
    <a:srgbClr val="FF9300"/>
    <a:srgbClr val="008F00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79"/>
    <p:restoredTop sz="94803"/>
  </p:normalViewPr>
  <p:slideViewPr>
    <p:cSldViewPr snapToGrid="0" snapToObjects="1" showGuides="1">
      <p:cViewPr varScale="1">
        <p:scale>
          <a:sx n="117" d="100"/>
          <a:sy n="117" d="100"/>
        </p:scale>
        <p:origin x="31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tiff>
</file>

<file path=ppt/media/image10.jpg>
</file>

<file path=ppt/media/image11.jpg>
</file>

<file path=ppt/media/image12.jpg>
</file>

<file path=ppt/media/image13.jpg>
</file>

<file path=ppt/media/image14.tiff>
</file>

<file path=ppt/media/image15.jpeg>
</file>

<file path=ppt/media/image16.jpeg>
</file>

<file path=ppt/media/image17.jpeg>
</file>

<file path=ppt/media/image18.jpeg>
</file>

<file path=ppt/media/image19.jpeg>
</file>

<file path=ppt/media/image2.tiff>
</file>

<file path=ppt/media/image20.tiff>
</file>

<file path=ppt/media/image21.jpeg>
</file>

<file path=ppt/media/image22.jpeg>
</file>

<file path=ppt/media/image23.jpeg>
</file>

<file path=ppt/media/image24.png>
</file>

<file path=ppt/media/image26.jpeg>
</file>

<file path=ppt/media/image27.png>
</file>

<file path=ppt/media/image28.jpeg>
</file>

<file path=ppt/media/image29.tiff>
</file>

<file path=ppt/media/image30.jpeg>
</file>

<file path=ppt/media/image32.jpeg>
</file>

<file path=ppt/media/image33.jpeg>
</file>

<file path=ppt/media/image34.jpeg>
</file>

<file path=ppt/media/image35.jpeg>
</file>

<file path=ppt/media/image36.tiff>
</file>

<file path=ppt/media/image37.tiff>
</file>

<file path=ppt/media/image38.jp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63722C-260B-BE4A-AB79-705B13198AB7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2AE00-8123-8443-87F9-E82CF20E5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50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2AE00-8123-8443-87F9-E82CF20E5D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163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2AE00-8123-8443-87F9-E82CF20E5DC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21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A598C-707D-CF4C-AA41-81B8AC8B2D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3C019D-1D11-9C49-8F1D-5DD14B286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1E130-7106-2C41-98DD-8265F5C33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0AF37-B9C6-1C45-89BB-5351093CB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78621-52CE-184B-A1E2-4EBF52B4C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809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2E136-16E8-3A44-87C4-49C7C2E66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4687C-A033-054C-8911-AD6183BA1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3C5A4-7F26-0A4E-B34C-AA298FA0D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2B1EE-2AFB-ED4E-B819-B6BBEC00E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28083-5B6C-444E-B8FA-B99BC743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52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8887EC-877A-0047-80E8-96D13C2A8E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C38B7E-8ED9-6048-8CFB-51AA705EBE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0D334-5D94-0E4A-9645-1E18EA27B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CC997-4FCF-B041-B9F4-621ACEA36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DB4F2-8A90-D641-94A1-036D1318F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85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E35E0-F64A-4E41-873E-DDA5E74A0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20EA4-A34B-E646-A898-7279AA4FF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6496D-BCEC-FE4E-9FC5-5B08BD35A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25AA6-8C06-4F48-BA32-F730A679D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F9485-6461-3341-97D9-CB4E5F6E4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394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74648-0995-0841-8CA4-64C00982E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3032F9-43A3-104A-ADD9-E5336F4BB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CC5C7-DF5A-2A46-942F-5AF36E271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C7667-8567-3A42-B310-9104A5B9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3F8EF-3D6E-A647-A5D4-0B6F0EE13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47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BDD5B-43F2-4940-B3D4-C9E95D0DB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935E7-F5CF-3E4C-AA58-04E1C98D2B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16CF2E-11B9-834F-9BA1-FDCE514D4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E1AB9A-51AD-5F41-9FAC-73EFF6BEF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7EE97-96FD-844B-9062-521186821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585E7-3942-4146-8DE4-95C92D410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755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26631-A140-A14D-AD94-A847A63C5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E9D4E-D397-7B4B-8090-1905D2238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A7B09E-6940-E043-A317-CFCF38D22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D3E177-2DFD-DF4C-A9D4-6D6052860B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7C9A1D-9582-A94B-A8DF-0F61C1A0EF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7C514B-CE5B-FE4B-9A35-FC1DB47A2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BD5D40-F8EF-E64A-81C6-08BE2C8DF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8181CB-1E6C-5E4C-872A-2024039A9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31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00F85-B5EC-8243-B821-77A85E08C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D5F748-4679-EA41-B008-49F6B1EC4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B80080-3A98-DE4A-9F9B-F673A9F61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18609B-834A-F141-9CE9-1C8E30BFB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51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164904-EFF8-984F-B733-52B6D6175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847695-1C2A-9A41-A2C6-EF8CD9072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02F2E-B194-8F40-BA73-29BE3D02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99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B304A-C5B6-FB49-96E5-FAA26FEB2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57D88-4F3B-924C-9DF0-21627776D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8CCCA3-3829-0A41-B225-07FD8C905D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A8F10-43F6-8D41-A9E4-455B59413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B2B8BE-1A31-2E4D-A234-041798C35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44F7E-D57C-E94C-B9B1-09DC5CF93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851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2D775-9720-F440-9D80-D32523C9B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EE9E79-2115-1A48-89F1-201E4BA492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29BEF-07A4-3241-B37A-B5D78DB9CB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C9C3D1-1438-A84E-BBFD-E85E4966A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6FA1C2-A668-B747-9DD0-646AEA8A7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18C83-09E7-CC4B-85B3-C25B907D1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465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9C7BF6-04D2-CD4F-93B8-B530AB81B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E4201-C8B8-5049-88A0-8F6E0DF42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E3F3F-14AD-F346-917C-44EDADC219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26F57-5C4D-B74F-B668-1622E98B73FD}" type="datetimeFigureOut">
              <a:rPr lang="en-US" smtClean="0"/>
              <a:t>12/11/19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C8D61-B2D8-6C4F-99D4-D9D1136893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69036-6DEA-544F-B990-AA9D85132D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90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tif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tiff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tiff"/><Relationship Id="rId5" Type="http://schemas.openxmlformats.org/officeDocument/2006/relationships/image" Target="../media/image36.tiff"/><Relationship Id="rId4" Type="http://schemas.openxmlformats.org/officeDocument/2006/relationships/image" Target="../media/image35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3487-C4F1-E44C-A72D-C83FF404D7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911" y="353862"/>
            <a:ext cx="11081982" cy="2637514"/>
          </a:xfrm>
        </p:spPr>
        <p:txBody>
          <a:bodyPr>
            <a:normAutofit fontScale="90000"/>
          </a:bodyPr>
          <a:lstStyle/>
          <a:p>
            <a:r>
              <a:rPr lang="en-US" sz="6600" dirty="0"/>
              <a:t>Using optimization to better understand leaf-to-whole plant acclimation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C58773-579A-7548-A9E7-441A90B89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4902" y="3275160"/>
            <a:ext cx="9144000" cy="193954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11893"/>
                </a:solidFill>
              </a:rPr>
              <a:t>Nick Smith</a:t>
            </a:r>
          </a:p>
          <a:p>
            <a:r>
              <a:rPr lang="en-US" sz="3200" dirty="0">
                <a:solidFill>
                  <a:srgbClr val="011893"/>
                </a:solidFill>
              </a:rPr>
              <a:t>Texas Tech University</a:t>
            </a:r>
          </a:p>
          <a:p>
            <a:r>
              <a:rPr lang="en-US" sz="3200" dirty="0" err="1">
                <a:solidFill>
                  <a:srgbClr val="011893"/>
                </a:solidFill>
              </a:rPr>
              <a:t>nick.smith@ttu.edu</a:t>
            </a:r>
            <a:r>
              <a:rPr lang="en-US" sz="3200" dirty="0">
                <a:solidFill>
                  <a:srgbClr val="011893"/>
                </a:solidFill>
              </a:rPr>
              <a:t>; @</a:t>
            </a:r>
            <a:r>
              <a:rPr lang="en-US" sz="3200" dirty="0" err="1">
                <a:solidFill>
                  <a:srgbClr val="011893"/>
                </a:solidFill>
              </a:rPr>
              <a:t>nick_greg_smith</a:t>
            </a:r>
            <a:endParaRPr lang="en-US" sz="3200" dirty="0">
              <a:solidFill>
                <a:srgbClr val="011893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DBFD635-1FB9-7442-A3E9-6A8776951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2668" y="5098464"/>
            <a:ext cx="1609332" cy="17595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9C85099-477E-ED49-9546-CD27B9649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4398" y="4575481"/>
            <a:ext cx="456916" cy="3727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946DEF-DFD8-0745-9178-58B83CB920D5}"/>
              </a:ext>
            </a:extLst>
          </p:cNvPr>
          <p:cNvSpPr txBox="1"/>
          <p:nvPr/>
        </p:nvSpPr>
        <p:spPr>
          <a:xfrm>
            <a:off x="0" y="5657671"/>
            <a:ext cx="44933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Lizz</a:t>
            </a:r>
            <a:r>
              <a:rPr lang="en-US" sz="2400" dirty="0"/>
              <a:t> Waring (Northeastern State U)</a:t>
            </a:r>
          </a:p>
          <a:p>
            <a:r>
              <a:rPr lang="en-US" sz="2400" dirty="0"/>
              <a:t>Helen Scott (TTU)</a:t>
            </a:r>
          </a:p>
          <a:p>
            <a:r>
              <a:rPr lang="en-US" sz="2400" dirty="0"/>
              <a:t>Trevor Keenan (UC-Berkeley)</a:t>
            </a:r>
          </a:p>
        </p:txBody>
      </p:sp>
    </p:spTree>
    <p:extLst>
      <p:ext uri="{BB962C8B-B14F-4D97-AF65-F5344CB8AC3E}">
        <p14:creationId xmlns:p14="http://schemas.microsoft.com/office/powerpoint/2010/main" val="1097764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11306" y="579639"/>
            <a:ext cx="10515600" cy="8720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We can predict optimal traits in different environments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0BFF4907-D727-8F41-B448-D51133943C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81" t="6067" r="822" b="8871"/>
          <a:stretch/>
        </p:blipFill>
        <p:spPr>
          <a:xfrm>
            <a:off x="1681197" y="2176919"/>
            <a:ext cx="8311420" cy="40808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975595-53A6-5645-AD53-242B868ED6E0}"/>
              </a:ext>
            </a:extLst>
          </p:cNvPr>
          <p:cNvSpPr txBox="1"/>
          <p:nvPr/>
        </p:nvSpPr>
        <p:spPr>
          <a:xfrm>
            <a:off x="0" y="6488668"/>
            <a:ext cx="336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 </a:t>
            </a:r>
            <a:r>
              <a:rPr lang="en-US" i="1" dirty="0"/>
              <a:t>Ecology Letters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11B8A2-771B-DE48-B3AA-074713D6ED9A}"/>
              </a:ext>
            </a:extLst>
          </p:cNvPr>
          <p:cNvSpPr/>
          <p:nvPr/>
        </p:nvSpPr>
        <p:spPr>
          <a:xfrm>
            <a:off x="9742714" y="4724400"/>
            <a:ext cx="97972" cy="1306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37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use the theory as a null model to explore acclimation mechanisms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8B87C14-096D-8241-9DB9-D66EB0D25EA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DC294D8-70BB-DB4F-AF3E-8E106B57E24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B12FB5-FAF8-4842-9509-3BA92E6BF5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6135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Let’s tackle some big questions in plant ecophysiology!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DEE812-8652-A44F-89F2-9AAB5369A401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79609B1-512B-7C46-BC3F-FBEAFD02AC6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BDBC1AC-37F2-5944-A4E2-C01FDF05D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7153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Question 1: </a:t>
            </a:r>
            <a:r>
              <a:rPr lang="en-US" dirty="0"/>
              <a:t>Is photosynthesis optimized to the environment?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7289F-E077-3244-810A-CE0A4287470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51B7D57-34EF-904E-9F84-6601F929C3B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F22794-1E04-6D4A-A02D-A1F3E7054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18296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</a:t>
            </a:r>
            <a:r>
              <a:rPr lang="en-US" i="1" dirty="0" err="1"/>
              <a:t>V</a:t>
            </a:r>
            <a:r>
              <a:rPr lang="en-US" i="1" baseline="-25000" dirty="0" err="1"/>
              <a:t>cmax</a:t>
            </a:r>
            <a:r>
              <a:rPr lang="en-US" dirty="0"/>
              <a:t> dataset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0" y="1349633"/>
            <a:ext cx="8028432" cy="48249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41450" y="4700138"/>
            <a:ext cx="3264163" cy="13849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3,697 measurements</a:t>
            </a:r>
          </a:p>
          <a:p>
            <a:r>
              <a:rPr lang="en-US" sz="2800" dirty="0"/>
              <a:t>202 sites</a:t>
            </a:r>
          </a:p>
          <a:p>
            <a:r>
              <a:rPr lang="en-US" sz="2800" dirty="0"/>
              <a:t>&gt; 600 genera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8" t="4445" r="4646" b="6230"/>
          <a:stretch/>
        </p:blipFill>
        <p:spPr>
          <a:xfrm>
            <a:off x="7611762" y="827903"/>
            <a:ext cx="3958120" cy="546317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B37C3B-9678-244E-969A-9960D5B91BD9}"/>
              </a:ext>
            </a:extLst>
          </p:cNvPr>
          <p:cNvSpPr txBox="1"/>
          <p:nvPr/>
        </p:nvSpPr>
        <p:spPr>
          <a:xfrm>
            <a:off x="0" y="6489825"/>
            <a:ext cx="336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 </a:t>
            </a:r>
            <a:r>
              <a:rPr lang="en-US" i="1" dirty="0"/>
              <a:t>Ecology Letters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456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367283" y="696036"/>
            <a:ext cx="4490114" cy="45617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212AFB5A-FB87-8342-855A-2808C80AF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3103" y="359355"/>
            <a:ext cx="5627692" cy="64986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89825"/>
            <a:ext cx="336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 </a:t>
            </a:r>
            <a:r>
              <a:rPr lang="en-US" i="1" dirty="0"/>
              <a:t>Ecology Letters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706BF3-709F-F146-B506-33E571A94375}"/>
              </a:ext>
            </a:extLst>
          </p:cNvPr>
          <p:cNvSpPr/>
          <p:nvPr/>
        </p:nvSpPr>
        <p:spPr>
          <a:xfrm>
            <a:off x="3111690" y="3466531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3270B0-9492-EF41-AF52-F020B17DA688}"/>
              </a:ext>
            </a:extLst>
          </p:cNvPr>
          <p:cNvSpPr/>
          <p:nvPr/>
        </p:nvSpPr>
        <p:spPr>
          <a:xfrm>
            <a:off x="5761637" y="6252956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85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459552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11893"/>
                </a:solidFill>
              </a:rPr>
              <a:t>Question 1: </a:t>
            </a:r>
            <a:r>
              <a:rPr lang="en-US" dirty="0"/>
              <a:t>Is photosynthesis optimized to the environment?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solidFill>
                  <a:srgbClr val="009051"/>
                </a:solidFill>
              </a:rPr>
              <a:t>YES! Photosynthesis acclimates spatially as expected from optimization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42082AF-094B-364B-B6E1-369F748F185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23E7676-0C29-F242-A754-0C2B941B25A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3972452-F465-164D-906A-A708914CCA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9534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Question 2: </a:t>
            </a:r>
            <a:r>
              <a:rPr lang="en-US" dirty="0"/>
              <a:t>Does photosynthesis respond to soil nutrients?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4DACDEA-99F7-7E40-8700-794E2B39516C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893F5F2-E4E6-FB4F-8264-936605C08FF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053BDD0-228B-8C47-9BB8-1F58286A3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FDD8BF2-F0E3-E140-B731-4F703A0F41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64952" y="5346518"/>
            <a:ext cx="1527048" cy="15402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C3966C-AB2D-C842-AF41-1201F4FC22B1}"/>
              </a:ext>
            </a:extLst>
          </p:cNvPr>
          <p:cNvSpPr txBox="1"/>
          <p:nvPr/>
        </p:nvSpPr>
        <p:spPr>
          <a:xfrm>
            <a:off x="10664952" y="4680900"/>
            <a:ext cx="12426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11893"/>
                </a:solidFill>
              </a:rPr>
              <a:t>Lizz</a:t>
            </a:r>
            <a:r>
              <a:rPr lang="en-US" dirty="0">
                <a:solidFill>
                  <a:srgbClr val="011893"/>
                </a:solidFill>
              </a:rPr>
              <a:t> Waring</a:t>
            </a:r>
          </a:p>
          <a:p>
            <a:r>
              <a:rPr lang="en-US" dirty="0">
                <a:solidFill>
                  <a:srgbClr val="011893"/>
                </a:solidFill>
              </a:rPr>
              <a:t>TTU</a:t>
            </a:r>
          </a:p>
        </p:txBody>
      </p:sp>
    </p:spTree>
    <p:extLst>
      <p:ext uri="{BB962C8B-B14F-4D97-AF65-F5344CB8AC3E}">
        <p14:creationId xmlns:p14="http://schemas.microsoft.com/office/powerpoint/2010/main" val="1430456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B880F-32D8-1D44-B592-6BB42B50F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the least cost hypothesis…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40C0D-DFD0-1F4B-B4E2-E5CD8285C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11893"/>
                </a:solidFill>
              </a:rPr>
              <a:t>Added nutrients will not increase photosynthesis because light limitation will kick in </a:t>
            </a:r>
          </a:p>
          <a:p>
            <a:pPr marL="0" indent="0">
              <a:buNone/>
            </a:pPr>
            <a:endParaRPr lang="en-US" sz="4000" dirty="0">
              <a:solidFill>
                <a:srgbClr val="011893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BF622B-4758-674B-95C9-A5A8B092EB7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FB04FE6-483B-7145-8E5F-9A52268C8A1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2987E93-C1F1-404F-8A0B-DB4001E69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19526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B880F-32D8-1D44-B592-6BB42B50F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the least cost hypothesis…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40C0D-DFD0-1F4B-B4E2-E5CD8285C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11893"/>
                </a:solidFill>
              </a:rPr>
              <a:t>Added nutrients will not increase photosynthesis because light limitation will kick in </a:t>
            </a:r>
          </a:p>
          <a:p>
            <a:pPr marL="0" indent="0">
              <a:buNone/>
            </a:pPr>
            <a:endParaRPr lang="en-US" sz="4000" dirty="0">
              <a:solidFill>
                <a:srgbClr val="011893"/>
              </a:solidFill>
            </a:endParaRPr>
          </a:p>
          <a:p>
            <a:pPr marL="0" indent="0">
              <a:buNone/>
            </a:pPr>
            <a:r>
              <a:rPr lang="en-US" sz="5400" b="1" dirty="0">
                <a:solidFill>
                  <a:srgbClr val="011893"/>
                </a:solidFill>
              </a:rPr>
              <a:t>Optimal response would be to increase </a:t>
            </a:r>
            <a:r>
              <a:rPr lang="en-US" sz="5400" b="1" dirty="0">
                <a:solidFill>
                  <a:srgbClr val="009051"/>
                </a:solidFill>
              </a:rPr>
              <a:t>leaf area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8DE3A63-BE99-EA4C-A082-1D0D4D95774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4FA76ED-5331-0F4C-B670-0E8930F6956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107688B-812C-5F48-ACAC-BE0FEE08D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1198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acclimate to changing environmental conditions</a:t>
            </a:r>
            <a:endParaRPr lang="en-US" dirty="0">
              <a:solidFill>
                <a:srgbClr val="011893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3012" y="2299445"/>
            <a:ext cx="36179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9051"/>
                </a:solidFill>
              </a:rPr>
              <a:t>Acclimated to high light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44271" y="2299445"/>
            <a:ext cx="35158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9051"/>
                </a:solidFill>
              </a:rPr>
              <a:t>Acclimated to low light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0" name="TextBox 9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55" y="2561055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611" y="2561055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509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D8F9D-E9B0-504D-B85B-70D6F4ACE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let’s test it experimentally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EB42CC-DF30-5245-B714-C9737B1FFC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73381" y="2118327"/>
            <a:ext cx="4936580" cy="37024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9A567E8-AC0A-5747-B0F9-B07296F978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002874" y="2147168"/>
            <a:ext cx="5167312" cy="387548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DE11D45-1F19-8C4C-914B-05AD7CEFFD3C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ED689E9-FA5D-B345-A159-25E71A271AE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7F3C0BF-FB52-2045-AF1D-42EC339F7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5767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DE2018-A03B-124D-AD67-8E8155D63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08" y="2342540"/>
            <a:ext cx="3885063" cy="3791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499322-EC50-EF4E-A798-60CC4C8F4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776" y="2342539"/>
            <a:ext cx="3885064" cy="379116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B06CBCE-F96A-E545-ABAD-F2487AA72B2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D476956-63AE-B946-BFD7-2A7F5947465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FD1D66-DF39-F341-AA25-7D7DE72E8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338C38F-A68F-644A-A6EC-3918CC61E050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A2AC68-9B87-514A-B9C8-3241D3A7E219}"/>
              </a:ext>
            </a:extLst>
          </p:cNvPr>
          <p:cNvSpPr/>
          <p:nvPr/>
        </p:nvSpPr>
        <p:spPr>
          <a:xfrm>
            <a:off x="1850571" y="2460171"/>
            <a:ext cx="3113315" cy="320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12DEEB0-6000-7548-B947-6D9746C6C455}"/>
              </a:ext>
            </a:extLst>
          </p:cNvPr>
          <p:cNvSpPr/>
          <p:nvPr/>
        </p:nvSpPr>
        <p:spPr>
          <a:xfrm>
            <a:off x="6607628" y="2460171"/>
            <a:ext cx="3113315" cy="320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7057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DE2018-A03B-124D-AD67-8E8155D63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08" y="2342540"/>
            <a:ext cx="3885063" cy="3791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499322-EC50-EF4E-A798-60CC4C8F4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776" y="2342539"/>
            <a:ext cx="3885064" cy="379116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B06CBCE-F96A-E545-ABAD-F2487AA72B2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D476956-63AE-B946-BFD7-2A7F5947465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FD1D66-DF39-F341-AA25-7D7DE72E8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338C38F-A68F-644A-A6EC-3918CC61E050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A2AC68-9B87-514A-B9C8-3241D3A7E219}"/>
              </a:ext>
            </a:extLst>
          </p:cNvPr>
          <p:cNvSpPr/>
          <p:nvPr/>
        </p:nvSpPr>
        <p:spPr>
          <a:xfrm>
            <a:off x="6618514" y="2489478"/>
            <a:ext cx="3113315" cy="320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74CE4C-B030-4345-8DCF-0D1583BE883B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= 0.42)</a:t>
            </a:r>
          </a:p>
        </p:txBody>
      </p:sp>
    </p:spTree>
    <p:extLst>
      <p:ext uri="{BB962C8B-B14F-4D97-AF65-F5344CB8AC3E}">
        <p14:creationId xmlns:p14="http://schemas.microsoft.com/office/powerpoint/2010/main" val="4053827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17C7F-2CB4-0844-BADA-474AA871C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 area, but not photosynthesis increases with N addition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DE2018-A03B-124D-AD67-8E8155D63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08" y="2342540"/>
            <a:ext cx="3885063" cy="3791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499322-EC50-EF4E-A798-60CC4C8F4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776" y="2342539"/>
            <a:ext cx="3885064" cy="379116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B06CBCE-F96A-E545-ABAD-F2487AA72B2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D476956-63AE-B946-BFD7-2A7F5947465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FD1D66-DF39-F341-AA25-7D7DE72E8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338C38F-A68F-644A-A6EC-3918CC61E050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015B4E-2B02-9846-B120-4350A2A34B0D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= 0.42)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36AC0-6CA6-944F-9673-7434616B0EF0}"/>
              </a:ext>
            </a:extLst>
          </p:cNvPr>
          <p:cNvSpPr txBox="1"/>
          <p:nvPr/>
        </p:nvSpPr>
        <p:spPr>
          <a:xfrm>
            <a:off x="6369924" y="1709942"/>
            <a:ext cx="4048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91% increase (P &lt; 0.05)</a:t>
            </a:r>
          </a:p>
        </p:txBody>
      </p:sp>
    </p:spTree>
    <p:extLst>
      <p:ext uri="{BB962C8B-B14F-4D97-AF65-F5344CB8AC3E}">
        <p14:creationId xmlns:p14="http://schemas.microsoft.com/office/powerpoint/2010/main" val="26699587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FBE2F-B926-1C43-BFBA-72717F58E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do greenhouse experiments translate to the field?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C13D7-3207-6740-9B30-D0029BE74A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6A3A65-3DBC-8E41-A69E-2CF55B503A57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A96788D-0CF6-354D-AC41-086BA6ACE79E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D16B740-B785-B547-AAEC-9BFA171C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24319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FA8447-1C9F-9943-AE44-D6396E362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508" y="514619"/>
            <a:ext cx="6848031" cy="20544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417F1D-EB47-E040-9E46-E06EC6BDCB13}"/>
              </a:ext>
            </a:extLst>
          </p:cNvPr>
          <p:cNvSpPr txBox="1"/>
          <p:nvPr/>
        </p:nvSpPr>
        <p:spPr>
          <a:xfrm>
            <a:off x="772885" y="3429000"/>
            <a:ext cx="104611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11893"/>
                </a:solidFill>
              </a:rPr>
              <a:t>Grassland soil nutrient addition network: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rgbClr val="009051"/>
                </a:solidFill>
              </a:rPr>
              <a:t>Leaf area index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rgbClr val="009051"/>
                </a:solidFill>
              </a:rPr>
              <a:t>Per-leaf-area nitrogen (photosynthetic proxy)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448EA42-EA94-8B45-9F19-EE46CB1E741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328C15B-AAF7-CD4B-8051-AE29CD723F1E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D3AC3B9-CDAF-DA46-83DA-2242B0C2E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3740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33675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638AD9-8191-8B4D-9F80-FBF1698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026" y="2424331"/>
            <a:ext cx="3771900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2373FF-1AEE-414A-9D66-3ED10840C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438" y="2424331"/>
            <a:ext cx="3771900" cy="3429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E97EA93-1112-104E-B586-B1630C64C833}"/>
              </a:ext>
            </a:extLst>
          </p:cNvPr>
          <p:cNvSpPr/>
          <p:nvPr/>
        </p:nvSpPr>
        <p:spPr>
          <a:xfrm>
            <a:off x="7069015" y="2532185"/>
            <a:ext cx="3071447" cy="2848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3281BE-F6AC-9B49-A9B8-A31F8FFC2961}"/>
              </a:ext>
            </a:extLst>
          </p:cNvPr>
          <p:cNvSpPr/>
          <p:nvPr/>
        </p:nvSpPr>
        <p:spPr>
          <a:xfrm>
            <a:off x="2309446" y="2532185"/>
            <a:ext cx="2872154" cy="2848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FA61E70-67A6-8E40-B239-D4189EEEB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8342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33675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62EEE6-A5E7-084D-80FB-2A4D1C829759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&gt; 0.05)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638AD9-8191-8B4D-9F80-FBF1698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026" y="2424331"/>
            <a:ext cx="3771900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2373FF-1AEE-414A-9D66-3ED10840C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438" y="2424331"/>
            <a:ext cx="3771900" cy="3429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DF67AD1-90AC-F74F-AAF8-49D0797200C7}"/>
              </a:ext>
            </a:extLst>
          </p:cNvPr>
          <p:cNvSpPr/>
          <p:nvPr/>
        </p:nvSpPr>
        <p:spPr>
          <a:xfrm>
            <a:off x="7069015" y="2532185"/>
            <a:ext cx="3071447" cy="2848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473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30F6A-D1DA-884A-96DE-6CF642B0B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Globally, N addition increases leaf area, not leaf 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33675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62EEE6-A5E7-084D-80FB-2A4D1C829759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&gt; 0.05)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BC62B6-7DB9-9444-9433-B814E56CDD69}"/>
              </a:ext>
            </a:extLst>
          </p:cNvPr>
          <p:cNvSpPr txBox="1"/>
          <p:nvPr/>
        </p:nvSpPr>
        <p:spPr>
          <a:xfrm>
            <a:off x="6369924" y="1709942"/>
            <a:ext cx="4048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41% increase (P &lt; 0.05)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638AD9-8191-8B4D-9F80-FBF1698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026" y="2424331"/>
            <a:ext cx="3771900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2373FF-1AEE-414A-9D66-3ED10840C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438" y="2424331"/>
            <a:ext cx="37719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072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30F6A-D1DA-884A-96DE-6CF642B0B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Globally, N addition has no impact on leaf 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7BC056-982E-EF47-9F89-9C88FF38D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815" y="1810765"/>
            <a:ext cx="5030370" cy="38320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FD6F73-7466-DF46-AB85-C783B2783922}"/>
              </a:ext>
            </a:extLst>
          </p:cNvPr>
          <p:cNvSpPr txBox="1"/>
          <p:nvPr/>
        </p:nvSpPr>
        <p:spPr>
          <a:xfrm>
            <a:off x="3580815" y="5642862"/>
            <a:ext cx="5030370" cy="1200329"/>
          </a:xfrm>
          <a:prstGeom prst="rect">
            <a:avLst/>
          </a:prstGeom>
          <a:noFill/>
          <a:ln w="38100">
            <a:solidFill>
              <a:srgbClr val="0090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9051"/>
                </a:solidFill>
              </a:rPr>
              <a:t>Each box is proportional to the variance in leaf N explained by each variable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71772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52545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</p:spTree>
    <p:extLst>
      <p:ext uri="{BB962C8B-B14F-4D97-AF65-F5344CB8AC3E}">
        <p14:creationId xmlns:p14="http://schemas.microsoft.com/office/powerpoint/2010/main" val="2290306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Acclimation is ubiquitous and well known…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233" y="2829687"/>
            <a:ext cx="4469984" cy="25915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16589"/>
          <a:stretch/>
        </p:blipFill>
        <p:spPr>
          <a:xfrm>
            <a:off x="8211671" y="2829687"/>
            <a:ext cx="3617259" cy="2401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05" y="2829687"/>
            <a:ext cx="3752328" cy="23010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3905" y="2354520"/>
            <a:ext cx="2503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CO</a:t>
            </a:r>
            <a:r>
              <a:rPr lang="en-US" sz="2400" baseline="-25000" dirty="0">
                <a:solidFill>
                  <a:srgbClr val="011893"/>
                </a:solidFill>
              </a:rPr>
              <a:t>2</a:t>
            </a:r>
            <a:r>
              <a:rPr lang="en-US" sz="2400" dirty="0">
                <a:solidFill>
                  <a:srgbClr val="011893"/>
                </a:solidFill>
              </a:rPr>
              <a:t>: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/>
              <a:t>Bazzaz</a:t>
            </a:r>
            <a:r>
              <a:rPr lang="en-US" sz="2400" dirty="0"/>
              <a:t> (1990)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02164" y="2354519"/>
            <a:ext cx="3114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Light: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Boardman (1977)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26217" y="2013421"/>
            <a:ext cx="3595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Temperature: </a:t>
            </a:r>
            <a:r>
              <a:rPr lang="en-US" sz="2400" dirty="0"/>
              <a:t>Berry &amp; </a:t>
            </a:r>
            <a:r>
              <a:rPr lang="en-US" sz="2400" dirty="0" err="1"/>
              <a:t>Björkman</a:t>
            </a:r>
            <a:r>
              <a:rPr lang="en-US" sz="2400" dirty="0"/>
              <a:t> (1980)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17067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458188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11893"/>
                </a:solidFill>
              </a:rPr>
              <a:t>Question 2: </a:t>
            </a:r>
            <a:r>
              <a:rPr lang="en-US" dirty="0"/>
              <a:t>Does photosynthesis respond to soil nutrients?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solidFill>
                  <a:srgbClr val="009051"/>
                </a:solidFill>
              </a:rPr>
              <a:t>No, plants respond to added nutrients by increasing leaf area, not photosynthesis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9154241-E9A9-9D46-89A8-5556B911E0D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682A2CF-7845-E845-A43E-59AE0B1728E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01447BA-DA85-7D44-A5F2-FE7FAFE41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49460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Question 3: </a:t>
            </a:r>
            <a:r>
              <a:rPr lang="en-US" dirty="0"/>
              <a:t>What does acclimation mean for future conditions?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807368-587D-D34F-A994-907F2E8C440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1F13F8-6C7C-3146-8EA6-5F016E86471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AF9BD03-72C0-F64E-A72A-829B1A4A0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050" y="4813245"/>
            <a:ext cx="68834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799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CA64-1C59-1344-AFC7-BE3EF7479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Photosynthetic traits change with future conditions in ways expected from optimization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029FDDA-A069-444F-8FA0-DB33F9437EF8}"/>
              </a:ext>
            </a:extLst>
          </p:cNvPr>
          <p:cNvGrpSpPr/>
          <p:nvPr/>
        </p:nvGrpSpPr>
        <p:grpSpPr>
          <a:xfrm>
            <a:off x="2745495" y="1090949"/>
            <a:ext cx="6400800" cy="6400800"/>
            <a:chOff x="5791200" y="613110"/>
            <a:chExt cx="6400800" cy="64008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9E6E976-D430-9D43-B1CD-07585AB6E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1200" y="613110"/>
              <a:ext cx="6400800" cy="64008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389C75-2F2A-4D44-A71F-2B43ECB097D8}"/>
                </a:ext>
              </a:extLst>
            </p:cNvPr>
            <p:cNvSpPr txBox="1"/>
            <p:nvPr/>
          </p:nvSpPr>
          <p:spPr>
            <a:xfrm>
              <a:off x="7716649" y="3962916"/>
              <a:ext cx="1301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mean: -12%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4B6103A-846F-8145-8B7B-A3ADF3F515C4}"/>
                </a:ext>
              </a:extLst>
            </p:cNvPr>
            <p:cNvSpPr txBox="1"/>
            <p:nvPr/>
          </p:nvSpPr>
          <p:spPr>
            <a:xfrm>
              <a:off x="9730801" y="3962916"/>
              <a:ext cx="1301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mean: -15%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1852A21-0B88-4242-A21A-4EE107B6E64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887DE3-4DCC-C94D-A5E4-5432DD23F2B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C25F6BB-2605-F647-8E0C-67A0A6F99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74D68F7-F972-B149-8B98-001F8AA30F3C}"/>
              </a:ext>
            </a:extLst>
          </p:cNvPr>
          <p:cNvSpPr txBox="1"/>
          <p:nvPr/>
        </p:nvSpPr>
        <p:spPr>
          <a:xfrm>
            <a:off x="5645068" y="4974771"/>
            <a:ext cx="1587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9051"/>
                </a:solidFill>
              </a:rPr>
              <a:t>(</a:t>
            </a:r>
            <a:r>
              <a:rPr lang="en-US" sz="2800" b="1" i="1" dirty="0">
                <a:solidFill>
                  <a:srgbClr val="009051"/>
                </a:solidFill>
              </a:rPr>
              <a:t>P</a:t>
            </a:r>
            <a:r>
              <a:rPr lang="en-US" sz="2800" b="1" dirty="0">
                <a:solidFill>
                  <a:srgbClr val="009051"/>
                </a:solidFill>
              </a:rPr>
              <a:t> &gt; 0.05)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704F9A-4C87-D64A-8256-627D8BFE4C9F}"/>
              </a:ext>
            </a:extLst>
          </p:cNvPr>
          <p:cNvSpPr txBox="1"/>
          <p:nvPr/>
        </p:nvSpPr>
        <p:spPr>
          <a:xfrm>
            <a:off x="9446505" y="6465207"/>
            <a:ext cx="2745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(in prep)</a:t>
            </a:r>
          </a:p>
        </p:txBody>
      </p:sp>
    </p:spTree>
    <p:extLst>
      <p:ext uri="{BB962C8B-B14F-4D97-AF65-F5344CB8AC3E}">
        <p14:creationId xmlns:p14="http://schemas.microsoft.com/office/powerpoint/2010/main" val="8610439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Let’s run a model out into the future!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807368-587D-D34F-A994-907F2E8C440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1F13F8-6C7C-3146-8EA6-5F016E86471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AF9BD03-72C0-F64E-A72A-829B1A4A0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965" y="4562475"/>
            <a:ext cx="68834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989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Photosynthesis increases in future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31092A-B799-634A-BFF6-63FC2190691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0B93AA-9540-2549-AA31-8885301C22F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BB2387-7B38-6943-ADE8-B2E5A70E2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182B0B5-A3ED-A241-9C54-6816DCD3A84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002664-493E-564F-91D5-99B2C5F6B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3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A1B40A-FAD6-1241-B79F-3F7C83870600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35264037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CA64-1C59-1344-AFC7-BE3EF7479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586" y="1610829"/>
            <a:ext cx="4621696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Downregulation under elevated CO</a:t>
            </a:r>
            <a:r>
              <a:rPr lang="en-US" baseline="-25000" dirty="0"/>
              <a:t>2</a:t>
            </a:r>
            <a:r>
              <a:rPr lang="en-US" dirty="0"/>
              <a:t> would reduce leaf nutrient demand!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1852A21-0B88-4242-A21A-4EE107B6E64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887DE3-4DCC-C94D-A5E4-5432DD23F2B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C25F6BB-2605-F647-8E0C-67A0A6F99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E1BF8F3-9ABE-D544-850D-ACC133A6497C}"/>
              </a:ext>
            </a:extLst>
          </p:cNvPr>
          <p:cNvSpPr txBox="1"/>
          <p:nvPr/>
        </p:nvSpPr>
        <p:spPr>
          <a:xfrm>
            <a:off x="10285324" y="6488668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E5BAFC7-9CE6-6A4B-A67E-0FA3286AE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3890" y="982392"/>
            <a:ext cx="5145936" cy="529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524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Photosynthesis increases in future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31092A-B799-634A-BFF6-63FC2190691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0B93AA-9540-2549-AA31-8885301C22F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BB2387-7B38-6943-ADE8-B2E5A70E2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182B0B5-A3ED-A241-9C54-6816DCD3A84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002664-493E-564F-91D5-99B2C5F6B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3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A1B40A-FAD6-1241-B79F-3F7C83870600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35054791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Photosynthesis increases in future </a:t>
            </a:r>
            <a:br>
              <a:rPr lang="en-US" dirty="0"/>
            </a:br>
            <a:r>
              <a:rPr lang="en-US" dirty="0">
                <a:solidFill>
                  <a:srgbClr val="011893"/>
                </a:solidFill>
              </a:rPr>
              <a:t>(at lower nutrient use)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E3A9A4C-55CF-E14C-A1FD-272A03DA8D2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DF5217-A703-7B45-B650-3F7EEFA5834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538A7F-7374-C940-B34F-93D34D6DF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F76CD3E-CCBD-3B4A-A73B-94C6CA7ECE6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3BC23B-E3DA-FE44-B490-176DF36E8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2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3A94D-2FD4-AD4F-A6FE-F99B4EB27ADC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331F-F234-F24C-A17C-7DFBA6F7EC5D}"/>
              </a:ext>
            </a:extLst>
          </p:cNvPr>
          <p:cNvSpPr txBox="1"/>
          <p:nvPr/>
        </p:nvSpPr>
        <p:spPr>
          <a:xfrm>
            <a:off x="8524686" y="5562502"/>
            <a:ext cx="2434064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9300"/>
                </a:solidFill>
              </a:rPr>
              <a:t>Leaf Nitrogen</a:t>
            </a:r>
          </a:p>
        </p:txBody>
      </p:sp>
    </p:spTree>
    <p:extLst>
      <p:ext uri="{BB962C8B-B14F-4D97-AF65-F5344CB8AC3E}">
        <p14:creationId xmlns:p14="http://schemas.microsoft.com/office/powerpoint/2010/main" val="27247655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C184-A202-8440-B91E-9B9F287C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to rethink nutrient limitation in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34427-790C-D746-BAF2-7760755EB6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606723"/>
            <a:ext cx="6397463" cy="34119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BCA37C-780A-B845-90C4-215B49B916D9}"/>
              </a:ext>
            </a:extLst>
          </p:cNvPr>
          <p:cNvSpPr txBox="1"/>
          <p:nvPr/>
        </p:nvSpPr>
        <p:spPr>
          <a:xfrm>
            <a:off x="7383439" y="4462817"/>
            <a:ext cx="4263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“Nutrient limitation” simulations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BF078-A951-3B41-84E9-881603994C86}"/>
              </a:ext>
            </a:extLst>
          </p:cNvPr>
          <p:cNvSpPr txBox="1"/>
          <p:nvPr/>
        </p:nvSpPr>
        <p:spPr>
          <a:xfrm>
            <a:off x="6976355" y="3441509"/>
            <a:ext cx="3446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“No limitation” simulation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334CB-8E57-7A4E-BB19-F79FD5AD52DF}"/>
              </a:ext>
            </a:extLst>
          </p:cNvPr>
          <p:cNvSpPr txBox="1"/>
          <p:nvPr/>
        </p:nvSpPr>
        <p:spPr>
          <a:xfrm>
            <a:off x="10144708" y="6488668"/>
            <a:ext cx="2047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Weider et al. (2015)</a:t>
            </a:r>
          </a:p>
        </p:txBody>
      </p:sp>
    </p:spTree>
    <p:extLst>
      <p:ext uri="{BB962C8B-B14F-4D97-AF65-F5344CB8AC3E}">
        <p14:creationId xmlns:p14="http://schemas.microsoft.com/office/powerpoint/2010/main" val="37186170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4418107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rgbClr val="011893"/>
                </a:solidFill>
              </a:rPr>
              <a:t>Question 3: </a:t>
            </a:r>
            <a:r>
              <a:rPr lang="en-US" sz="5400" dirty="0"/>
              <a:t>What does acclimation mean for future conditions?</a:t>
            </a:r>
            <a:br>
              <a:rPr lang="en-US" sz="5400" dirty="0"/>
            </a:br>
            <a:br>
              <a:rPr lang="en-US" sz="5400" dirty="0"/>
            </a:br>
            <a:r>
              <a:rPr lang="en-US" sz="5400" b="1" dirty="0">
                <a:solidFill>
                  <a:srgbClr val="009051"/>
                </a:solidFill>
              </a:rPr>
              <a:t>Photosynthesis will increase and per-leaf-area nutrient use will decrease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E69714C-297B-1043-A371-E3DF2BF1FE6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05CC6E-BD1E-3344-BBD9-F253A537343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B08B136-BAC6-4E47-B2FD-5C9CA8626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2127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…and can impact carbon cycling and climate…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E38C170E-0E82-DE48-8809-BD89FA368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7" t="49131" r="49328" b="2402"/>
          <a:stretch/>
        </p:blipFill>
        <p:spPr>
          <a:xfrm>
            <a:off x="2828518" y="2060020"/>
            <a:ext cx="6941629" cy="420010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ECAEF0E-C957-D244-841C-EF9E082C232C}"/>
              </a:ext>
            </a:extLst>
          </p:cNvPr>
          <p:cNvSpPr txBox="1"/>
          <p:nvPr/>
        </p:nvSpPr>
        <p:spPr>
          <a:xfrm>
            <a:off x="9617962" y="6488668"/>
            <a:ext cx="2574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(2017) </a:t>
            </a:r>
            <a:r>
              <a:rPr lang="en-US" i="1" dirty="0"/>
              <a:t>JAMES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473B-A354-F543-A9AE-A2F684F7C008}"/>
              </a:ext>
            </a:extLst>
          </p:cNvPr>
          <p:cNvSpPr txBox="1"/>
          <p:nvPr/>
        </p:nvSpPr>
        <p:spPr>
          <a:xfrm>
            <a:off x="3133426" y="1822427"/>
            <a:ext cx="59251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Acclimation alters future temperature by &gt;1°C</a:t>
            </a:r>
          </a:p>
        </p:txBody>
      </p:sp>
    </p:spTree>
    <p:extLst>
      <p:ext uri="{BB962C8B-B14F-4D97-AF65-F5344CB8AC3E}">
        <p14:creationId xmlns:p14="http://schemas.microsoft.com/office/powerpoint/2010/main" val="27283432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Question 4: </a:t>
            </a:r>
            <a:r>
              <a:rPr lang="en-US" dirty="0"/>
              <a:t>When is C</a:t>
            </a:r>
            <a:r>
              <a:rPr lang="en-US" baseline="-25000" dirty="0"/>
              <a:t>4</a:t>
            </a:r>
            <a:r>
              <a:rPr lang="en-US" dirty="0"/>
              <a:t> photosynthesis an advantage over C</a:t>
            </a:r>
            <a:r>
              <a:rPr lang="en-US" baseline="-25000" dirty="0"/>
              <a:t>3</a:t>
            </a:r>
            <a:r>
              <a:rPr lang="en-US" dirty="0"/>
              <a:t> photosynthesis?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AC8914D-48E5-5F44-8EBA-30DB52F5FE31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8ADFAF6-C173-6A46-A100-822061952BC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E6ACE59-4F70-604C-B8BB-D7C85E079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2DE6A558-60AA-BE4B-A384-E90A87BD18B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67597" y="5326126"/>
            <a:ext cx="1524403" cy="15270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0107B8-95A6-9E47-91C7-E6A0724B2DFD}"/>
              </a:ext>
            </a:extLst>
          </p:cNvPr>
          <p:cNvSpPr txBox="1"/>
          <p:nvPr/>
        </p:nvSpPr>
        <p:spPr>
          <a:xfrm>
            <a:off x="10663671" y="4679795"/>
            <a:ext cx="12614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11893"/>
                </a:solidFill>
              </a:rPr>
              <a:t>Helen Scott</a:t>
            </a:r>
          </a:p>
          <a:p>
            <a:r>
              <a:rPr lang="en-US" dirty="0">
                <a:solidFill>
                  <a:srgbClr val="011893"/>
                </a:solidFill>
              </a:rPr>
              <a:t>TTU</a:t>
            </a:r>
          </a:p>
        </p:txBody>
      </p:sp>
    </p:spTree>
    <p:extLst>
      <p:ext uri="{BB962C8B-B14F-4D97-AF65-F5344CB8AC3E}">
        <p14:creationId xmlns:p14="http://schemas.microsoft.com/office/powerpoint/2010/main" val="24127933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51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and Smith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C4316D-1F00-A14A-BF43-FA7984E50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60" y="1949515"/>
            <a:ext cx="11252157" cy="41898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C68433-E672-7043-8517-9E1A07768053}"/>
              </a:ext>
            </a:extLst>
          </p:cNvPr>
          <p:cNvSpPr txBox="1"/>
          <p:nvPr/>
        </p:nvSpPr>
        <p:spPr>
          <a:xfrm>
            <a:off x="2167381" y="892339"/>
            <a:ext cx="7621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11893"/>
                </a:solidFill>
              </a:rPr>
              <a:t>Relative advantage of C</a:t>
            </a:r>
            <a:r>
              <a:rPr lang="en-US" sz="4000" baseline="-25000" dirty="0">
                <a:solidFill>
                  <a:srgbClr val="011893"/>
                </a:solidFill>
              </a:rPr>
              <a:t>4</a:t>
            </a:r>
            <a:r>
              <a:rPr lang="en-US" sz="4000" dirty="0">
                <a:solidFill>
                  <a:srgbClr val="011893"/>
                </a:solidFill>
              </a:rPr>
              <a:t> physiology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D3CA4D-B224-524B-BC23-1FBDA5D30BAB}"/>
              </a:ext>
            </a:extLst>
          </p:cNvPr>
          <p:cNvSpPr/>
          <p:nvPr/>
        </p:nvSpPr>
        <p:spPr>
          <a:xfrm>
            <a:off x="1559169" y="2145323"/>
            <a:ext cx="2391508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530796-31F9-CC4B-A045-FD7A91137752}"/>
              </a:ext>
            </a:extLst>
          </p:cNvPr>
          <p:cNvSpPr/>
          <p:nvPr/>
        </p:nvSpPr>
        <p:spPr>
          <a:xfrm>
            <a:off x="4947138" y="2127439"/>
            <a:ext cx="2719754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7A3D7-D80E-3644-9C65-040C189AF2DD}"/>
              </a:ext>
            </a:extLst>
          </p:cNvPr>
          <p:cNvSpPr/>
          <p:nvPr/>
        </p:nvSpPr>
        <p:spPr>
          <a:xfrm>
            <a:off x="8757019" y="2127439"/>
            <a:ext cx="2661257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5133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51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and Smith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C4316D-1F00-A14A-BF43-FA7984E50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60" y="1949515"/>
            <a:ext cx="11252157" cy="41898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C68433-E672-7043-8517-9E1A07768053}"/>
              </a:ext>
            </a:extLst>
          </p:cNvPr>
          <p:cNvSpPr txBox="1"/>
          <p:nvPr/>
        </p:nvSpPr>
        <p:spPr>
          <a:xfrm>
            <a:off x="2167381" y="892339"/>
            <a:ext cx="7621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11893"/>
                </a:solidFill>
              </a:rPr>
              <a:t>Relative advantage of C</a:t>
            </a:r>
            <a:r>
              <a:rPr lang="en-US" sz="4000" baseline="-25000" dirty="0">
                <a:solidFill>
                  <a:srgbClr val="011893"/>
                </a:solidFill>
              </a:rPr>
              <a:t>4</a:t>
            </a:r>
            <a:r>
              <a:rPr lang="en-US" sz="4000" dirty="0">
                <a:solidFill>
                  <a:srgbClr val="011893"/>
                </a:solidFill>
              </a:rPr>
              <a:t> physiology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530796-31F9-CC4B-A045-FD7A91137752}"/>
              </a:ext>
            </a:extLst>
          </p:cNvPr>
          <p:cNvSpPr/>
          <p:nvPr/>
        </p:nvSpPr>
        <p:spPr>
          <a:xfrm>
            <a:off x="4947138" y="2127439"/>
            <a:ext cx="2719754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7A3D7-D80E-3644-9C65-040C189AF2DD}"/>
              </a:ext>
            </a:extLst>
          </p:cNvPr>
          <p:cNvSpPr/>
          <p:nvPr/>
        </p:nvSpPr>
        <p:spPr>
          <a:xfrm>
            <a:off x="8757019" y="2127439"/>
            <a:ext cx="2661257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935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51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and Smith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C4316D-1F00-A14A-BF43-FA7984E50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60" y="1949515"/>
            <a:ext cx="11252157" cy="41898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C68433-E672-7043-8517-9E1A07768053}"/>
              </a:ext>
            </a:extLst>
          </p:cNvPr>
          <p:cNvSpPr txBox="1"/>
          <p:nvPr/>
        </p:nvSpPr>
        <p:spPr>
          <a:xfrm>
            <a:off x="2167381" y="892339"/>
            <a:ext cx="7621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11893"/>
                </a:solidFill>
              </a:rPr>
              <a:t>Relative advantage of C</a:t>
            </a:r>
            <a:r>
              <a:rPr lang="en-US" sz="4000" baseline="-25000" dirty="0">
                <a:solidFill>
                  <a:srgbClr val="011893"/>
                </a:solidFill>
              </a:rPr>
              <a:t>4</a:t>
            </a:r>
            <a:r>
              <a:rPr lang="en-US" sz="4000" dirty="0">
                <a:solidFill>
                  <a:srgbClr val="011893"/>
                </a:solidFill>
              </a:rPr>
              <a:t> physiology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7A3D7-D80E-3644-9C65-040C189AF2DD}"/>
              </a:ext>
            </a:extLst>
          </p:cNvPr>
          <p:cNvSpPr/>
          <p:nvPr/>
        </p:nvSpPr>
        <p:spPr>
          <a:xfrm>
            <a:off x="8757019" y="2127439"/>
            <a:ext cx="2661257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9839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51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and Smith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C4316D-1F00-A14A-BF43-FA7984E50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60" y="1949515"/>
            <a:ext cx="11252157" cy="41898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C68433-E672-7043-8517-9E1A07768053}"/>
              </a:ext>
            </a:extLst>
          </p:cNvPr>
          <p:cNvSpPr txBox="1"/>
          <p:nvPr/>
        </p:nvSpPr>
        <p:spPr>
          <a:xfrm>
            <a:off x="2167381" y="892339"/>
            <a:ext cx="7621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11893"/>
                </a:solidFill>
              </a:rPr>
              <a:t>Relative advantage of C</a:t>
            </a:r>
            <a:r>
              <a:rPr lang="en-US" sz="4000" baseline="-25000" dirty="0">
                <a:solidFill>
                  <a:srgbClr val="011893"/>
                </a:solidFill>
              </a:rPr>
              <a:t>4</a:t>
            </a:r>
            <a:r>
              <a:rPr lang="en-US" sz="4000" dirty="0">
                <a:solidFill>
                  <a:srgbClr val="011893"/>
                </a:solidFill>
              </a:rPr>
              <a:t> physiology</a:t>
            </a:r>
          </a:p>
        </p:txBody>
      </p:sp>
    </p:spTree>
    <p:extLst>
      <p:ext uri="{BB962C8B-B14F-4D97-AF65-F5344CB8AC3E}">
        <p14:creationId xmlns:p14="http://schemas.microsoft.com/office/powerpoint/2010/main" val="30729749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176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Ansley et al. (in prep)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21AB7A-1EC1-5C42-9ED0-C2E1DC011C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29" b="7421"/>
          <a:stretch/>
        </p:blipFill>
        <p:spPr>
          <a:xfrm>
            <a:off x="3372842" y="289297"/>
            <a:ext cx="4708477" cy="64660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B063AA8-071A-1D48-A6E0-C2E66D73F9A4}"/>
              </a:ext>
            </a:extLst>
          </p:cNvPr>
          <p:cNvSpPr/>
          <p:nvPr/>
        </p:nvSpPr>
        <p:spPr>
          <a:xfrm>
            <a:off x="2344615" y="3516923"/>
            <a:ext cx="6471139" cy="33410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3229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176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Ansley et al. (in prep)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21AB7A-1EC1-5C42-9ED0-C2E1DC011C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29" b="7421"/>
          <a:stretch/>
        </p:blipFill>
        <p:spPr>
          <a:xfrm>
            <a:off x="3372842" y="289297"/>
            <a:ext cx="4708477" cy="64660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657D52-78C5-5342-8CDA-7B037D6F82A3}"/>
              </a:ext>
            </a:extLst>
          </p:cNvPr>
          <p:cNvSpPr txBox="1"/>
          <p:nvPr/>
        </p:nvSpPr>
        <p:spPr>
          <a:xfrm>
            <a:off x="8476588" y="4136571"/>
            <a:ext cx="30533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11893"/>
                </a:solidFill>
              </a:rPr>
              <a:t>CO</a:t>
            </a:r>
            <a:r>
              <a:rPr lang="en-US" sz="2800" baseline="-25000" dirty="0">
                <a:solidFill>
                  <a:srgbClr val="011893"/>
                </a:solidFill>
              </a:rPr>
              <a:t>2</a:t>
            </a:r>
            <a:r>
              <a:rPr lang="en-US" sz="2800" dirty="0">
                <a:solidFill>
                  <a:srgbClr val="011893"/>
                </a:solidFill>
              </a:rPr>
              <a:t> effect dominates future expected response</a:t>
            </a:r>
          </a:p>
        </p:txBody>
      </p:sp>
    </p:spTree>
    <p:extLst>
      <p:ext uri="{BB962C8B-B14F-4D97-AF65-F5344CB8AC3E}">
        <p14:creationId xmlns:p14="http://schemas.microsoft.com/office/powerpoint/2010/main" val="25506501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445905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11893"/>
                </a:solidFill>
              </a:rPr>
              <a:t>Question 4: </a:t>
            </a:r>
            <a:r>
              <a:rPr lang="en-US" dirty="0"/>
              <a:t>When is C</a:t>
            </a:r>
            <a:r>
              <a:rPr lang="en-US" baseline="-25000" dirty="0"/>
              <a:t>4</a:t>
            </a:r>
            <a:r>
              <a:rPr lang="en-US" dirty="0"/>
              <a:t> photosynthesis an advantage over C</a:t>
            </a:r>
            <a:r>
              <a:rPr lang="en-US" baseline="-25000" dirty="0"/>
              <a:t>3</a:t>
            </a:r>
            <a:r>
              <a:rPr lang="en-US" dirty="0"/>
              <a:t> photosynthesis?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solidFill>
                  <a:srgbClr val="011893"/>
                </a:solidFill>
              </a:rPr>
              <a:t>C</a:t>
            </a:r>
            <a:r>
              <a:rPr lang="en-US" b="1" baseline="-25000" dirty="0">
                <a:solidFill>
                  <a:srgbClr val="011893"/>
                </a:solidFill>
              </a:rPr>
              <a:t>4</a:t>
            </a:r>
            <a:r>
              <a:rPr lang="en-US" b="1" dirty="0">
                <a:solidFill>
                  <a:srgbClr val="011893"/>
                </a:solidFill>
              </a:rPr>
              <a:t> is better in hot, dry, </a:t>
            </a:r>
            <a:r>
              <a:rPr lang="en-US" b="1" dirty="0">
                <a:solidFill>
                  <a:srgbClr val="FF0000"/>
                </a:solidFill>
              </a:rPr>
              <a:t>low CO</a:t>
            </a:r>
            <a:r>
              <a:rPr lang="en-US" b="1" baseline="-25000" dirty="0">
                <a:solidFill>
                  <a:srgbClr val="FF0000"/>
                </a:solidFill>
              </a:rPr>
              <a:t>2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011893"/>
                </a:solidFill>
              </a:rPr>
              <a:t>environments (maybe not future)</a:t>
            </a:r>
            <a:endParaRPr lang="en-US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C07A79A-3619-8048-8EBD-07E8DAF0682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7005B9F-2512-0F43-B250-2BACAA48C4B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F317342-CD93-A847-AFF8-66669C2BF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78552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521CC-FC52-704C-BE0A-2E233ED69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9A8385-A55E-FA4B-B060-D450C87FD37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BAE16D2-91C5-8741-B4F0-42756B51F49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6AE3A2F-F33D-154A-A26A-1A21FE94C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33113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521CC-FC52-704C-BE0A-2E233ED69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B14C3-1AC8-DB4E-A580-8EB7A2B16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Plants aren’t dumb!</a:t>
            </a:r>
          </a:p>
          <a:p>
            <a:pPr lvl="1"/>
            <a:r>
              <a:rPr lang="en-US" sz="4000" dirty="0"/>
              <a:t>Need to make sure our models allow for adaptive responses</a:t>
            </a:r>
          </a:p>
        </p:txBody>
      </p:sp>
      <p:sp>
        <p:nvSpPr>
          <p:cNvPr id="4" name="&quot;No&quot; Symbol 3">
            <a:extLst>
              <a:ext uri="{FF2B5EF4-FFF2-40B4-BE49-F238E27FC236}">
                <a16:creationId xmlns:a16="http://schemas.microsoft.com/office/drawing/2014/main" id="{C14A22FB-5EB5-0F4A-B405-0F7D97B86B09}"/>
              </a:ext>
            </a:extLst>
          </p:cNvPr>
          <p:cNvSpPr/>
          <p:nvPr/>
        </p:nvSpPr>
        <p:spPr>
          <a:xfrm>
            <a:off x="7069611" y="3081996"/>
            <a:ext cx="3732975" cy="3645243"/>
          </a:xfrm>
          <a:prstGeom prst="noSmoking">
            <a:avLst>
              <a:gd name="adj" fmla="val 599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C00F9F-ECA0-2D44-8F84-C87BB603D6EA}"/>
              </a:ext>
            </a:extLst>
          </p:cNvPr>
          <p:cNvSpPr txBox="1"/>
          <p:nvPr/>
        </p:nvSpPr>
        <p:spPr>
          <a:xfrm>
            <a:off x="7384359" y="4519896"/>
            <a:ext cx="31034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Dumb plants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9A8385-A55E-FA4B-B060-D450C87FD37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BAE16D2-91C5-8741-B4F0-42756B51F49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6AE3A2F-F33D-154A-A26A-1A21FE94C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9822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5FC7D-571A-634C-830D-66C5FD1C2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the mechanisms underlying photosynthetic acclimation are not well known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02CA9-2516-1F4B-AFD5-DFA661CF2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5442620-FAE5-3849-98A3-DCEA3EB1E35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6065657-03A6-C847-B269-CAF08D5A0619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15657DE-3C31-8948-A8F0-9A5B6D76E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81333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521CC-FC52-704C-BE0A-2E233ED69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B14C3-1AC8-DB4E-A580-8EB7A2B16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Theory yields mechanistic insight about acclimation and associated feedbacks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267DFF-13B1-FD4C-908C-AF499AEA8C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7814" y="3556668"/>
            <a:ext cx="3493726" cy="2620295"/>
          </a:xfrm>
          <a:prstGeom prst="rect">
            <a:avLst/>
          </a:prstGeom>
          <a:ln w="76200">
            <a:solidFill>
              <a:srgbClr val="FFC000"/>
            </a:solidFill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DB71D18-E965-9E48-949A-DBD000734DC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CE3A443-B465-8643-B84C-8C53DC8D30F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2516DF2-A406-BA49-B1F1-EA9C4E0A0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97104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49810DB-16C4-B349-889E-7B0752D46D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4983" y="4640915"/>
            <a:ext cx="2938817" cy="22041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8521CC-FC52-704C-BE0A-2E233ED69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B14C3-1AC8-DB4E-A580-8EB7A2B1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4482"/>
          </a:xfrm>
        </p:spPr>
        <p:txBody>
          <a:bodyPr>
            <a:normAutofit/>
          </a:bodyPr>
          <a:lstStyle/>
          <a:p>
            <a:r>
              <a:rPr lang="en-US" sz="4400" dirty="0"/>
              <a:t>Theory yields mechanistic insight about acclimation and associated feedbacks</a:t>
            </a:r>
          </a:p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</a:rPr>
              <a:t>We using it to study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Plant invasion</a:t>
            </a:r>
          </a:p>
          <a:p>
            <a:pPr lvl="1"/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Mycorrhizal symbioses</a:t>
            </a:r>
          </a:p>
          <a:p>
            <a:pPr lvl="1"/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Agriculture</a:t>
            </a:r>
          </a:p>
          <a:p>
            <a:pPr lvl="1"/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Herbarium specimens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58680A7-B941-984D-84C9-461EF445BF7C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E36FC04-A73A-1F4A-9D74-72B2A1171A04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3CB4D1D-29A0-E140-AD24-9FA32D689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A3A6625-2780-C64E-96A5-DC59818308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584" y="3016154"/>
            <a:ext cx="2295001" cy="22928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A6E28A5-E922-2247-8337-758E90BE598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9351" y="3016154"/>
            <a:ext cx="1949924" cy="2599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D415E82-A538-7748-9BDB-8FF688AD21F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86365" y="4809295"/>
            <a:ext cx="2647665" cy="198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81391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4"/>
          <a:stretch/>
        </p:blipFill>
        <p:spPr>
          <a:xfrm>
            <a:off x="1524000" y="365124"/>
            <a:ext cx="9144000" cy="6492875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7812741" y="2286000"/>
            <a:ext cx="2070847" cy="1452282"/>
          </a:xfrm>
          <a:prstGeom prst="wedgeEllipseCallout">
            <a:avLst>
              <a:gd name="adj1" fmla="val -76028"/>
              <a:gd name="adj2" fmla="val 84722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Thanks!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24F0BB1-5183-D24C-9A32-AECF3E7CDD10}"/>
              </a:ext>
            </a:extLst>
          </p:cNvPr>
          <p:cNvSpPr txBox="1"/>
          <p:nvPr/>
        </p:nvSpPr>
        <p:spPr>
          <a:xfrm>
            <a:off x="1688166" y="715256"/>
            <a:ext cx="6929782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Presentation available at:</a:t>
            </a:r>
          </a:p>
          <a:p>
            <a:r>
              <a:rPr lang="en-US" sz="2800" dirty="0" err="1"/>
              <a:t>www.github.com</a:t>
            </a:r>
            <a:r>
              <a:rPr lang="en-US" sz="2800" dirty="0"/>
              <a:t>/</a:t>
            </a:r>
            <a:r>
              <a:rPr lang="en-US" sz="2800" dirty="0" err="1"/>
              <a:t>SmithEcophysLab</a:t>
            </a:r>
            <a:r>
              <a:rPr lang="en-US" sz="2800" dirty="0"/>
              <a:t>/agu_2019</a:t>
            </a:r>
          </a:p>
        </p:txBody>
      </p:sp>
    </p:spTree>
    <p:extLst>
      <p:ext uri="{BB962C8B-B14F-4D97-AF65-F5344CB8AC3E}">
        <p14:creationId xmlns:p14="http://schemas.microsoft.com/office/powerpoint/2010/main" val="4066695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5FC7D-571A-634C-830D-66C5FD1C2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no theoretical model for photosynthetic acclimation exists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02CA9-2516-1F4B-AFD5-DFA661CF2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5442620-FAE5-3849-98A3-DCEA3EB1E35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6065657-03A6-C847-B269-CAF08D5A0619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15657DE-3C31-8948-A8F0-9A5B6D76E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7592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17689-7842-7641-9458-6647C2D2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Lack of theory results in…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3DFAB-023B-044C-8635-933DFB2CE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9051"/>
                </a:solidFill>
              </a:rPr>
              <a:t>Inability to test mechanisms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2DE28C5-FA9A-0845-ACED-75B6F40FDB3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82CE9F2-9427-AC4C-9884-569D8126A28E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72E6961-412C-274E-8596-6908B00614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A764E43-5E77-EA4A-B700-878FA5F885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" r="49685" b="49252"/>
          <a:stretch/>
        </p:blipFill>
        <p:spPr>
          <a:xfrm>
            <a:off x="6226442" y="2532671"/>
            <a:ext cx="5832143" cy="37792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4D93E5-3B7D-594B-824D-62633E8F4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668" y="2814431"/>
            <a:ext cx="3702252" cy="33625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23CE28-825B-D847-8808-8502222A4ECB}"/>
              </a:ext>
            </a:extLst>
          </p:cNvPr>
          <p:cNvSpPr txBox="1"/>
          <p:nvPr/>
        </p:nvSpPr>
        <p:spPr>
          <a:xfrm>
            <a:off x="0" y="6488668"/>
            <a:ext cx="2986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Kattge</a:t>
            </a:r>
            <a:r>
              <a:rPr lang="en-US" dirty="0"/>
              <a:t> and Knorr (2007) </a:t>
            </a:r>
            <a:r>
              <a:rPr lang="en-US" i="1" dirty="0"/>
              <a:t>PC&amp;E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705CD8-5E92-D740-A6B7-8522DDAB0946}"/>
              </a:ext>
            </a:extLst>
          </p:cNvPr>
          <p:cNvSpPr txBox="1"/>
          <p:nvPr/>
        </p:nvSpPr>
        <p:spPr>
          <a:xfrm>
            <a:off x="9617962" y="6488668"/>
            <a:ext cx="2574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(2017) </a:t>
            </a:r>
            <a:r>
              <a:rPr lang="en-US" i="1" dirty="0"/>
              <a:t>JAMES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DC1289-360F-DC43-B90A-1A02F38D4666}"/>
              </a:ext>
            </a:extLst>
          </p:cNvPr>
          <p:cNvSpPr txBox="1"/>
          <p:nvPr/>
        </p:nvSpPr>
        <p:spPr>
          <a:xfrm rot="16200000">
            <a:off x="359688" y="4063839"/>
            <a:ext cx="24232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Physiological parameter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90AB7F-5EF2-B946-9738-80719793BB48}"/>
              </a:ext>
            </a:extLst>
          </p:cNvPr>
          <p:cNvSpPr txBox="1"/>
          <p:nvPr/>
        </p:nvSpPr>
        <p:spPr>
          <a:xfrm>
            <a:off x="2369530" y="5869245"/>
            <a:ext cx="248978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Environmental condition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03A932-9B77-4D47-81A4-6DC7EBA96BE2}"/>
              </a:ext>
            </a:extLst>
          </p:cNvPr>
          <p:cNvSpPr txBox="1"/>
          <p:nvPr/>
        </p:nvSpPr>
        <p:spPr>
          <a:xfrm>
            <a:off x="6810820" y="2976048"/>
            <a:ext cx="444717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Resulting change in simulated photosynthesis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CF478AF-4884-8541-A7A6-59C1DBB91311}"/>
              </a:ext>
            </a:extLst>
          </p:cNvPr>
          <p:cNvSpPr/>
          <p:nvPr/>
        </p:nvSpPr>
        <p:spPr>
          <a:xfrm>
            <a:off x="2304468" y="3036859"/>
            <a:ext cx="2554846" cy="5554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0F9873-F7EF-8444-8A24-E3DBBE5BA746}"/>
              </a:ext>
            </a:extLst>
          </p:cNvPr>
          <p:cNvSpPr/>
          <p:nvPr/>
        </p:nvSpPr>
        <p:spPr>
          <a:xfrm>
            <a:off x="3128331" y="3345380"/>
            <a:ext cx="1585183" cy="5554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25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9938B-F270-6149-BEB8-EF3C1BDA0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24" y="2265528"/>
            <a:ext cx="10515600" cy="1678674"/>
          </a:xfrm>
        </p:spPr>
        <p:txBody>
          <a:bodyPr>
            <a:normAutofit/>
          </a:bodyPr>
          <a:lstStyle/>
          <a:p>
            <a:r>
              <a:rPr lang="en-US" sz="4800" b="1" u="sng" dirty="0"/>
              <a:t>Solution</a:t>
            </a:r>
            <a:r>
              <a:rPr lang="en-US" sz="4800" dirty="0"/>
              <a:t>: A testable, theoretical model!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3E342A3-645B-2045-A402-ED9BF3869D3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10B46D7-6041-E648-B27E-F2DCF22CB44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728FF59-0793-AB4E-BC40-6DC6A3974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4259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4646F-B6FB-844C-B73F-86C9DE51D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9051"/>
                </a:solidFill>
              </a:rPr>
              <a:t>Least cost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06170-9794-4545-8B2B-AB7F8197D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>
                <a:solidFill>
                  <a:srgbClr val="011893"/>
                </a:solidFill>
              </a:rPr>
              <a:t>Maintain fastest rate of photosynthesis at the lowest cost (water and nutrient use)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065BA7-F5D6-064C-953B-C92F6780C88A}"/>
              </a:ext>
            </a:extLst>
          </p:cNvPr>
          <p:cNvSpPr txBox="1"/>
          <p:nvPr/>
        </p:nvSpPr>
        <p:spPr>
          <a:xfrm>
            <a:off x="10549" y="6488668"/>
            <a:ext cx="3927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Wright et al. (2003) </a:t>
            </a:r>
            <a:r>
              <a:rPr lang="en-US" i="1" dirty="0"/>
              <a:t>American Naturalist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365BF37-C68C-4C4E-9B57-58627910B34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96DD88E-2223-0847-A5BB-43958C99A16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5C25FC5-204A-2540-85E9-9227690C9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0744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1475</TotalTime>
  <Words>1602</Words>
  <Application>Microsoft Macintosh PowerPoint</Application>
  <PresentationFormat>Widescreen</PresentationFormat>
  <Paragraphs>182</Paragraphs>
  <Slides>52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Arial</vt:lpstr>
      <vt:lpstr>Calibri</vt:lpstr>
      <vt:lpstr>Calibri Light</vt:lpstr>
      <vt:lpstr>Office Theme</vt:lpstr>
      <vt:lpstr>Using optimization to better understand leaf-to-whole plant acclimation</vt:lpstr>
      <vt:lpstr>Plants acclimate to changing environmental conditions</vt:lpstr>
      <vt:lpstr>Acclimation is ubiquitous and well known…</vt:lpstr>
      <vt:lpstr>…and can impact carbon cycling and climate…</vt:lpstr>
      <vt:lpstr>…but the mechanisms underlying photosynthetic acclimation are not well known</vt:lpstr>
      <vt:lpstr>But no theoretical model for photosynthetic acclimation exists</vt:lpstr>
      <vt:lpstr>Lack of theory results in…</vt:lpstr>
      <vt:lpstr>Solution: A testable, theoretical model!</vt:lpstr>
      <vt:lpstr>Least cost theory</vt:lpstr>
      <vt:lpstr>PowerPoint Presentation</vt:lpstr>
      <vt:lpstr>We can use the theory as a null model to explore acclimation mechanisms</vt:lpstr>
      <vt:lpstr>Let’s tackle some big questions in plant ecophysiology!</vt:lpstr>
      <vt:lpstr>Question 1: Is photosynthesis optimized to the environment?</vt:lpstr>
      <vt:lpstr>Global Vcmax dataset</vt:lpstr>
      <vt:lpstr>PowerPoint Presentation</vt:lpstr>
      <vt:lpstr>Question 1: Is photosynthesis optimized to the environment?  YES! Photosynthesis acclimates spatially as expected from optimization</vt:lpstr>
      <vt:lpstr>Question 2: Does photosynthesis respond to soil nutrients?</vt:lpstr>
      <vt:lpstr>From the least cost hypothesis…</vt:lpstr>
      <vt:lpstr>From the least cost hypothesis…</vt:lpstr>
      <vt:lpstr>But let’s test it experimentally</vt:lpstr>
      <vt:lpstr>PowerPoint Presentation</vt:lpstr>
      <vt:lpstr>PowerPoint Presentation</vt:lpstr>
      <vt:lpstr>Leaf area, but not photosynthesis increases with N addition</vt:lpstr>
      <vt:lpstr>But do greenhouse experiments translate to the field?</vt:lpstr>
      <vt:lpstr>PowerPoint Presentation</vt:lpstr>
      <vt:lpstr>PowerPoint Presentation</vt:lpstr>
      <vt:lpstr>PowerPoint Presentation</vt:lpstr>
      <vt:lpstr>Globally, N addition increases leaf area, not leaf N</vt:lpstr>
      <vt:lpstr>Globally, N addition has no impact on leaf N</vt:lpstr>
      <vt:lpstr>Question 2: Does photosynthesis respond to soil nutrients?  No, plants respond to added nutrients by increasing leaf area, not photosynthesis</vt:lpstr>
      <vt:lpstr>Question 3: What does acclimation mean for future conditions?</vt:lpstr>
      <vt:lpstr>Photosynthetic traits change with future conditions in ways expected from optimization</vt:lpstr>
      <vt:lpstr>Let’s run a model out into the future!</vt:lpstr>
      <vt:lpstr>Photosynthesis increases in future</vt:lpstr>
      <vt:lpstr>Downregulation under elevated CO2 would reduce leaf nutrient demand!</vt:lpstr>
      <vt:lpstr>Photosynthesis increases in future</vt:lpstr>
      <vt:lpstr>Photosynthesis increases in future  (at lower nutrient use)</vt:lpstr>
      <vt:lpstr>Need to rethink nutrient limitation in models</vt:lpstr>
      <vt:lpstr>Question 3: What does acclimation mean for future conditions?  Photosynthesis will increase and per-leaf-area nutrient use will decrease</vt:lpstr>
      <vt:lpstr>Question 4: When is C4 photosynthesis an advantage over C3 photosynthesis?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 4: When is C4 photosynthesis an advantage over C3 photosynthesis?  C4 is better in hot, dry, low CO2 environments (maybe not future)</vt:lpstr>
      <vt:lpstr>Conclusions</vt:lpstr>
      <vt:lpstr>Conclusions</vt:lpstr>
      <vt:lpstr>Conclusions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Photosynthetic acclimation through the lens of optimality</dc:title>
  <dc:creator>Smith, Nick</dc:creator>
  <cp:lastModifiedBy>Smith, Nick</cp:lastModifiedBy>
  <cp:revision>181</cp:revision>
  <cp:lastPrinted>2019-07-23T15:57:34Z</cp:lastPrinted>
  <dcterms:created xsi:type="dcterms:W3CDTF">2019-07-15T15:11:58Z</dcterms:created>
  <dcterms:modified xsi:type="dcterms:W3CDTF">2019-12-11T18:58:49Z</dcterms:modified>
</cp:coreProperties>
</file>

<file path=docProps/thumbnail.jpeg>
</file>